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56" r:id="rId5"/>
    <p:sldId id="271" r:id="rId6"/>
    <p:sldId id="275" r:id="rId7"/>
    <p:sldId id="260" r:id="rId8"/>
    <p:sldId id="267" r:id="rId9"/>
    <p:sldId id="261" r:id="rId10"/>
    <p:sldId id="266" r:id="rId11"/>
    <p:sldId id="272" r:id="rId12"/>
    <p:sldId id="273" r:id="rId13"/>
    <p:sldId id="274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12/27/2022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D865A9-A3D5-4CF0-A25B-EC9E83FCFD28}"/>
              </a:ext>
            </a:extLst>
          </p:cNvPr>
          <p:cNvSpPr txBox="1"/>
          <p:nvPr/>
        </p:nvSpPr>
        <p:spPr>
          <a:xfrm>
            <a:off x="649355" y="1804728"/>
            <a:ext cx="68537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Digital Logic Design</a:t>
            </a:r>
            <a:endParaRPr lang="en-GB" sz="2800" b="1" dirty="0"/>
          </a:p>
          <a:p>
            <a:endParaRPr lang="en-IN" sz="2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72B14E-1201-46B3-BBCB-0CA63ADC8612}"/>
              </a:ext>
            </a:extLst>
          </p:cNvPr>
          <p:cNvSpPr txBox="1"/>
          <p:nvPr/>
        </p:nvSpPr>
        <p:spPr>
          <a:xfrm>
            <a:off x="798751" y="2590300"/>
            <a:ext cx="65784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500" dirty="0"/>
              <a:t>Presentation On</a:t>
            </a:r>
            <a:endParaRPr lang="en-IN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796DA-85ED-4B82-AB5B-B745B559DA47}"/>
              </a:ext>
            </a:extLst>
          </p:cNvPr>
          <p:cNvSpPr txBox="1"/>
          <p:nvPr/>
        </p:nvSpPr>
        <p:spPr>
          <a:xfrm>
            <a:off x="786999" y="3228936"/>
            <a:ext cx="657847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500" b="1" dirty="0"/>
              <a:t>Touch Switch Using IC 4011</a:t>
            </a:r>
            <a:endParaRPr lang="en-IN" sz="35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52D4D-07A1-4C6B-916B-08FBF7B0AA80}"/>
              </a:ext>
            </a:extLst>
          </p:cNvPr>
          <p:cNvSpPr txBox="1"/>
          <p:nvPr/>
        </p:nvSpPr>
        <p:spPr>
          <a:xfrm>
            <a:off x="798751" y="4053994"/>
            <a:ext cx="65748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>
                <a:latin typeface="+mj-lt"/>
              </a:rPr>
              <a:t>Project </a:t>
            </a:r>
            <a:endParaRPr lang="en-IN" sz="2000" b="1" i="0" dirty="0">
              <a:effectLst/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9AF76F-FD2E-4518-8928-19A7CAF1C08A}"/>
              </a:ext>
            </a:extLst>
          </p:cNvPr>
          <p:cNvSpPr txBox="1"/>
          <p:nvPr/>
        </p:nvSpPr>
        <p:spPr>
          <a:xfrm>
            <a:off x="7639890" y="2082468"/>
            <a:ext cx="4682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Faculties</a:t>
            </a:r>
            <a:r>
              <a:rPr lang="en-GB" sz="2000" dirty="0"/>
              <a:t> : </a:t>
            </a:r>
            <a:r>
              <a:rPr lang="en-GB" sz="2000" dirty="0" err="1"/>
              <a:t>Dr.</a:t>
            </a:r>
            <a:r>
              <a:rPr lang="en-GB" sz="2000" dirty="0"/>
              <a:t> </a:t>
            </a:r>
            <a:r>
              <a:rPr lang="en-GB" sz="2000" dirty="0" err="1"/>
              <a:t>MihirSir</a:t>
            </a:r>
            <a:r>
              <a:rPr lang="en-GB" sz="2000" dirty="0"/>
              <a:t> Shah</a:t>
            </a:r>
          </a:p>
          <a:p>
            <a:endParaRPr lang="en-GB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800484-A3A2-42EF-8994-9ED7DA40247C}"/>
              </a:ext>
            </a:extLst>
          </p:cNvPr>
          <p:cNvSpPr txBox="1"/>
          <p:nvPr/>
        </p:nvSpPr>
        <p:spPr>
          <a:xfrm>
            <a:off x="7639890" y="3375119"/>
            <a:ext cx="4682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Presentation</a:t>
            </a:r>
            <a:r>
              <a:rPr lang="en-GB" sz="2000" dirty="0"/>
              <a:t> </a:t>
            </a:r>
            <a:r>
              <a:rPr lang="en-GB" sz="2000" b="1" dirty="0"/>
              <a:t>By</a:t>
            </a:r>
            <a:r>
              <a:rPr lang="en-GB" sz="2000" dirty="0"/>
              <a:t> :</a:t>
            </a:r>
          </a:p>
          <a:p>
            <a:r>
              <a:rPr lang="en-GB" sz="2000" dirty="0"/>
              <a:t>Darshil Mavadiya-</a:t>
            </a:r>
            <a:r>
              <a:rPr lang="en-GB" sz="2000" b="1" dirty="0"/>
              <a:t>22BEC508</a:t>
            </a:r>
          </a:p>
          <a:p>
            <a:r>
              <a:rPr lang="en-GB" sz="2000" dirty="0" err="1"/>
              <a:t>Krishana</a:t>
            </a:r>
            <a:r>
              <a:rPr lang="en-GB" sz="2000" dirty="0"/>
              <a:t> Pandya-</a:t>
            </a:r>
            <a:r>
              <a:rPr lang="en-GB" sz="2000" b="1" dirty="0"/>
              <a:t>22BEC511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E3A5C7-6C4C-0DDB-E223-D6C0B1D0FDE2}"/>
              </a:ext>
            </a:extLst>
          </p:cNvPr>
          <p:cNvSpPr txBox="1"/>
          <p:nvPr/>
        </p:nvSpPr>
        <p:spPr>
          <a:xfrm>
            <a:off x="1466398" y="671902"/>
            <a:ext cx="790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ITNU-NIRMA UNIVERSITY,AHMEDABAD</a:t>
            </a:r>
          </a:p>
        </p:txBody>
      </p:sp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WORKING VIDEO</a:t>
            </a:r>
            <a:endParaRPr lang="en-US" dirty="0"/>
          </a:p>
        </p:txBody>
      </p:sp>
      <p:pic>
        <p:nvPicPr>
          <p:cNvPr id="5" name="WhatsApp Video 2022-12-26 at 11.19.39 PM">
            <a:hlinkClick r:id="" action="ppaction://media"/>
            <a:extLst>
              <a:ext uri="{FF2B5EF4-FFF2-40B4-BE49-F238E27FC236}">
                <a16:creationId xmlns:a16="http://schemas.microsoft.com/office/drawing/2014/main" id="{8659FABE-9F91-F8C2-B54A-89594CB90BD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64835" y="1988563"/>
            <a:ext cx="4293704" cy="4332724"/>
          </a:xfrm>
        </p:spPr>
      </p:pic>
    </p:spTree>
    <p:extLst>
      <p:ext uri="{BB962C8B-B14F-4D97-AF65-F5344CB8AC3E}">
        <p14:creationId xmlns:p14="http://schemas.microsoft.com/office/powerpoint/2010/main" val="282717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6328F37-6114-4463-9170-726F7844791A}"/>
              </a:ext>
            </a:extLst>
          </p:cNvPr>
          <p:cNvSpPr txBox="1"/>
          <p:nvPr/>
        </p:nvSpPr>
        <p:spPr>
          <a:xfrm>
            <a:off x="1080654" y="2661469"/>
            <a:ext cx="100306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/>
              <a:t>Thank You</a:t>
            </a:r>
            <a:endParaRPr lang="en-IN" sz="8000" b="1" dirty="0"/>
          </a:p>
        </p:txBody>
      </p:sp>
    </p:spTree>
    <p:extLst>
      <p:ext uri="{BB962C8B-B14F-4D97-AF65-F5344CB8AC3E}">
        <p14:creationId xmlns:p14="http://schemas.microsoft.com/office/powerpoint/2010/main" val="7361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b="1" dirty="0" err="1"/>
              <a:t>CONTents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GB" sz="3000" dirty="0"/>
              <a:t>CD 4011 WORKING</a:t>
            </a:r>
          </a:p>
          <a:p>
            <a:pPr algn="just"/>
            <a:r>
              <a:rPr lang="en-US" sz="3200" dirty="0"/>
              <a:t>COMPONENTS</a:t>
            </a:r>
            <a:endParaRPr lang="en-GB" sz="3200" dirty="0"/>
          </a:p>
          <a:p>
            <a:pPr algn="just"/>
            <a:r>
              <a:rPr lang="en-US" sz="3000" dirty="0"/>
              <a:t>CIRCUIT Diagram </a:t>
            </a:r>
            <a:endParaRPr lang="en-GB" sz="3000" dirty="0"/>
          </a:p>
          <a:p>
            <a:pPr algn="just"/>
            <a:r>
              <a:rPr lang="en-GB" sz="3000" dirty="0"/>
              <a:t>PIN </a:t>
            </a:r>
            <a:r>
              <a:rPr lang="en-US" sz="3000" dirty="0"/>
              <a:t>CONFIGURATION</a:t>
            </a:r>
          </a:p>
          <a:p>
            <a:pPr algn="just"/>
            <a:r>
              <a:rPr lang="en-US" sz="3000" dirty="0"/>
              <a:t>BREADBOAD CIRCUIT DIAGRAM </a:t>
            </a:r>
            <a:endParaRPr lang="en-GB" sz="3000" dirty="0"/>
          </a:p>
          <a:p>
            <a:pPr algn="just"/>
            <a:r>
              <a:rPr lang="en-GB" sz="3000" dirty="0"/>
              <a:t>WORKING VIDEO</a:t>
            </a:r>
          </a:p>
          <a:p>
            <a:pPr algn="just"/>
            <a:endParaRPr lang="en-GB" sz="3000" dirty="0"/>
          </a:p>
          <a:p>
            <a:pPr algn="just"/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30475755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b="1" dirty="0"/>
              <a:t>CD 4011 WORKING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835" y="1988563"/>
            <a:ext cx="10989365" cy="4173904"/>
          </a:xfrm>
        </p:spPr>
        <p:txBody>
          <a:bodyPr>
            <a:noAutofit/>
          </a:bodyPr>
          <a:lstStyle/>
          <a:p>
            <a:pPr algn="just"/>
            <a:r>
              <a:rPr lang="en-US" sz="2400" dirty="0"/>
              <a:t>CD4011 IC is a quadrable two-input NAND gate IC that includes four NAND gates within a single chip. The logic used by this gate is CMOS where designing of all the inputs and outputs can be done based on the voltage level of CMOS logic.</a:t>
            </a:r>
          </a:p>
          <a:p>
            <a:pPr algn="just"/>
            <a:r>
              <a:rPr lang="en-US" sz="2400" dirty="0"/>
              <a:t>This IC is used to perform NAND logic otherwise you can utilize a combination of 4 logic gates to achieve AND/OR operation also. CD4011 NAND gate ICs offer the system designer through direct execution of the NAND gate function &amp; supplement the existing CMOS, gate family.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12291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Components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sz="3200" dirty="0"/>
              <a:t>IC CD 4011</a:t>
            </a:r>
          </a:p>
          <a:p>
            <a:pPr algn="just"/>
            <a:r>
              <a:rPr lang="en-IN" sz="3200" dirty="0"/>
              <a:t>RESISTORS 10 M</a:t>
            </a:r>
          </a:p>
          <a:p>
            <a:pPr algn="just"/>
            <a:r>
              <a:rPr lang="en-IN" sz="3200" dirty="0"/>
              <a:t>RESISTOR 100 Ohm</a:t>
            </a:r>
          </a:p>
          <a:p>
            <a:pPr algn="just"/>
            <a:r>
              <a:rPr lang="en-IN" sz="3200" dirty="0"/>
              <a:t>LED</a:t>
            </a:r>
          </a:p>
          <a:p>
            <a:pPr algn="just"/>
            <a:r>
              <a:rPr lang="en-IN" sz="3200" dirty="0"/>
              <a:t>Jumper Wire</a:t>
            </a:r>
          </a:p>
          <a:p>
            <a:pPr marL="0" indent="0" algn="just">
              <a:buNone/>
            </a:pP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824718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Circuit Diagram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E08A27-7369-D49F-57F1-5ED7761EBB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9856" y="1989138"/>
            <a:ext cx="4229100" cy="4229100"/>
          </a:xfrm>
        </p:spPr>
      </p:pic>
    </p:spTree>
    <p:extLst>
      <p:ext uri="{BB962C8B-B14F-4D97-AF65-F5344CB8AC3E}">
        <p14:creationId xmlns:p14="http://schemas.microsoft.com/office/powerpoint/2010/main" val="3555757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b="1" dirty="0"/>
              <a:t>IC CD 4011 </a:t>
            </a:r>
            <a:br>
              <a:rPr lang="en-GB" b="1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ED8CED-7AB5-F05F-D8B4-5EDE3A71F8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6053" y="2239617"/>
            <a:ext cx="5154060" cy="3790122"/>
          </a:xfrm>
        </p:spPr>
      </p:pic>
    </p:spTree>
    <p:extLst>
      <p:ext uri="{BB962C8B-B14F-4D97-AF65-F5344CB8AC3E}">
        <p14:creationId xmlns:p14="http://schemas.microsoft.com/office/powerpoint/2010/main" val="965614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b="1" dirty="0"/>
              <a:t>CD 4011 PIN CONFIGURATION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837" y="1988562"/>
            <a:ext cx="8347363" cy="4024125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sz="3000" dirty="0"/>
              <a:t>Pin1 (INPUT A): This pin is the input A of the 1st NAND gate</a:t>
            </a:r>
          </a:p>
          <a:p>
            <a:pPr algn="just"/>
            <a:r>
              <a:rPr lang="en-US" sz="3000" dirty="0"/>
              <a:t>Pin2 (INPUT B): This pin is the input B of the 1st NAND gate</a:t>
            </a:r>
          </a:p>
          <a:p>
            <a:pPr algn="just"/>
            <a:r>
              <a:rPr lang="en-US" sz="3000" dirty="0"/>
              <a:t>Pin3 (OUTPUT J): This is an o/p J pin of the 1st NAND gate</a:t>
            </a:r>
          </a:p>
          <a:p>
            <a:pPr algn="just"/>
            <a:r>
              <a:rPr lang="en-US" sz="3000" dirty="0"/>
              <a:t>Pin4 (OUTPUT K): This is an o/p K pin of the second NAND gate</a:t>
            </a:r>
          </a:p>
          <a:p>
            <a:pPr algn="just"/>
            <a:r>
              <a:rPr lang="en-US" sz="3000" dirty="0"/>
              <a:t>Pin5 (INPUT C): This is the Input C pin of the second NAND gate</a:t>
            </a:r>
          </a:p>
          <a:p>
            <a:pPr algn="just"/>
            <a:r>
              <a:rPr lang="en-US" sz="3000" dirty="0"/>
              <a:t>Pin6 (INPUT D): This is the Input D pin of the second NAND gate</a:t>
            </a:r>
          </a:p>
          <a:p>
            <a:pPr algn="just"/>
            <a:r>
              <a:rPr lang="en-US" sz="3000" dirty="0"/>
              <a:t>Pin7 (GND): This is GND pin</a:t>
            </a:r>
            <a:endParaRPr lang="en-GB"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4A7CB-E865-B074-70F0-8D812D077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09" y="2011939"/>
            <a:ext cx="25622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27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GB" b="1" dirty="0"/>
              <a:t>CD 4011 PIN CONFIGURATION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837" y="1988562"/>
            <a:ext cx="8347363" cy="4024125"/>
          </a:xfrm>
        </p:spPr>
        <p:txBody>
          <a:bodyPr>
            <a:noAutofit/>
          </a:bodyPr>
          <a:lstStyle/>
          <a:p>
            <a:pPr algn="just"/>
            <a:r>
              <a:rPr lang="en-US" dirty="0"/>
              <a:t>Pin8 (INPUT E): This is an Input E pin of the third NAND gate</a:t>
            </a:r>
          </a:p>
          <a:p>
            <a:pPr algn="just"/>
            <a:r>
              <a:rPr lang="en-US" dirty="0"/>
              <a:t>Pin9 (INPUT F): This is an Input F pin of the third NAND gate</a:t>
            </a:r>
          </a:p>
          <a:p>
            <a:pPr algn="just"/>
            <a:r>
              <a:rPr lang="en-US" dirty="0"/>
              <a:t>Pin10 (OUTPUT L): This pin is an Output L pin of the third NAND gate</a:t>
            </a:r>
          </a:p>
          <a:p>
            <a:pPr algn="just"/>
            <a:r>
              <a:rPr lang="en-US" dirty="0"/>
              <a:t>Pin11 (OUTPUT M): This is an Output pin M of the fourth NAND gate</a:t>
            </a:r>
          </a:p>
          <a:p>
            <a:pPr algn="just"/>
            <a:r>
              <a:rPr lang="en-US" dirty="0"/>
              <a:t>Pin12 (INPUT G): This is an Input pin G of the fourth NAND gate</a:t>
            </a:r>
          </a:p>
          <a:p>
            <a:pPr algn="just"/>
            <a:r>
              <a:rPr lang="en-US" dirty="0"/>
              <a:t>Pin13 (INPUT H): This is an Input H pin of the fourth NAND gate</a:t>
            </a:r>
          </a:p>
          <a:p>
            <a:pPr algn="just"/>
            <a:r>
              <a:rPr lang="en-US" dirty="0"/>
              <a:t>Pin14 (VCC/VDD): This pin connects with a 5V power supply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24A7CB-E865-B074-70F0-8D812D077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09" y="2011939"/>
            <a:ext cx="25622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15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625" y="695534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Circuit Diagram 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25AD6E-2E80-0895-BF03-85F4D6268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7899" y="2193925"/>
            <a:ext cx="7756202" cy="4024313"/>
          </a:xfrm>
        </p:spPr>
      </p:pic>
    </p:spTree>
    <p:extLst>
      <p:ext uri="{BB962C8B-B14F-4D97-AF65-F5344CB8AC3E}">
        <p14:creationId xmlns:p14="http://schemas.microsoft.com/office/powerpoint/2010/main" val="40509710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 design</Template>
  <TotalTime>171</TotalTime>
  <Words>395</Words>
  <Application>Microsoft Office PowerPoint</Application>
  <PresentationFormat>Widescreen</PresentationFormat>
  <Paragraphs>46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Vapor Trail</vt:lpstr>
      <vt:lpstr>PowerPoint Presentation</vt:lpstr>
      <vt:lpstr>CONTents</vt:lpstr>
      <vt:lpstr>CD 4011 WORKING</vt:lpstr>
      <vt:lpstr>Components </vt:lpstr>
      <vt:lpstr>Circuit Diagram </vt:lpstr>
      <vt:lpstr>IC CD 4011  </vt:lpstr>
      <vt:lpstr>CD 4011 PIN CONFIGURATION</vt:lpstr>
      <vt:lpstr>CD 4011 PIN CONFIGURATION</vt:lpstr>
      <vt:lpstr>Circuit Diagram </vt:lpstr>
      <vt:lpstr>WORKING VIDEO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Jenish Padmani</dc:creator>
  <cp:lastModifiedBy>Darshil Mavadiya</cp:lastModifiedBy>
  <cp:revision>25</cp:revision>
  <dcterms:created xsi:type="dcterms:W3CDTF">2022-03-06T22:52:49Z</dcterms:created>
  <dcterms:modified xsi:type="dcterms:W3CDTF">2022-12-27T07:53:50Z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